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6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5A7672-B14B-D2FE-2982-107D2D071015}" v="247" dt="2023-12-14T03:13:46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862C4D-8CA4-4407-9091-DD2B1E34961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252D9F6-647A-4894-88FE-6BCE020C0AF5}">
      <dgm:prSet/>
      <dgm:spPr/>
      <dgm:t>
        <a:bodyPr/>
        <a:lstStyle/>
        <a:p>
          <a:r>
            <a:rPr lang="en-US" b="0" dirty="0"/>
            <a:t>Driver drowsiness is a major cause of road accidents and fatalities globally</a:t>
          </a:r>
        </a:p>
      </dgm:t>
    </dgm:pt>
    <dgm:pt modelId="{7F5EE086-AE76-42E9-8B3B-845CA9DC3C03}" type="parTrans" cxnId="{CB23CD81-AA1C-4DBD-ACB5-FF2CA3D0176A}">
      <dgm:prSet/>
      <dgm:spPr/>
      <dgm:t>
        <a:bodyPr/>
        <a:lstStyle/>
        <a:p>
          <a:endParaRPr lang="en-US"/>
        </a:p>
      </dgm:t>
    </dgm:pt>
    <dgm:pt modelId="{915AE3C6-5AA4-49CA-9E94-DD02A1EED08B}" type="sibTrans" cxnId="{CB23CD81-AA1C-4DBD-ACB5-FF2CA3D0176A}">
      <dgm:prSet/>
      <dgm:spPr/>
      <dgm:t>
        <a:bodyPr/>
        <a:lstStyle/>
        <a:p>
          <a:endParaRPr lang="en-US"/>
        </a:p>
      </dgm:t>
    </dgm:pt>
    <dgm:pt modelId="{89F6AD2C-15AB-4EC2-A8C2-8B395D02A2B4}">
      <dgm:prSet/>
      <dgm:spPr/>
      <dgm:t>
        <a:bodyPr/>
        <a:lstStyle/>
        <a:p>
          <a:r>
            <a:rPr lang="en-US" b="0" dirty="0"/>
            <a:t>Aims to develop a real-time system to detect driver drowsiness using deep learning and computer vision techniques</a:t>
          </a:r>
        </a:p>
      </dgm:t>
    </dgm:pt>
    <dgm:pt modelId="{FFCF2F58-89EF-44C8-ACC0-8B3512701305}" type="parTrans" cxnId="{2125FB43-8492-44D2-BD38-F280FAE66433}">
      <dgm:prSet/>
      <dgm:spPr/>
      <dgm:t>
        <a:bodyPr/>
        <a:lstStyle/>
        <a:p>
          <a:endParaRPr lang="en-US"/>
        </a:p>
      </dgm:t>
    </dgm:pt>
    <dgm:pt modelId="{8B42F856-2631-4402-B83E-2E8BB4E0700E}" type="sibTrans" cxnId="{2125FB43-8492-44D2-BD38-F280FAE66433}">
      <dgm:prSet/>
      <dgm:spPr/>
      <dgm:t>
        <a:bodyPr/>
        <a:lstStyle/>
        <a:p>
          <a:endParaRPr lang="en-US"/>
        </a:p>
      </dgm:t>
    </dgm:pt>
    <dgm:pt modelId="{D50FC2D0-2EEC-4B2A-A38B-69F47C6A767D}" type="pres">
      <dgm:prSet presAssocID="{86862C4D-8CA4-4407-9091-DD2B1E349612}" presName="root" presStyleCnt="0">
        <dgm:presLayoutVars>
          <dgm:dir/>
          <dgm:resizeHandles val="exact"/>
        </dgm:presLayoutVars>
      </dgm:prSet>
      <dgm:spPr/>
    </dgm:pt>
    <dgm:pt modelId="{9A4A6322-A0EF-46D6-95B8-E192BD19F7AA}" type="pres">
      <dgm:prSet presAssocID="{B252D9F6-647A-4894-88FE-6BCE020C0AF5}" presName="compNode" presStyleCnt="0"/>
      <dgm:spPr/>
    </dgm:pt>
    <dgm:pt modelId="{41CCAA11-0B1E-41D2-AB8F-AFFE8AA0FEB5}" type="pres">
      <dgm:prSet presAssocID="{B252D9F6-647A-4894-88FE-6BCE020C0AF5}" presName="bgRect" presStyleLbl="bgShp" presStyleIdx="0" presStyleCnt="2"/>
      <dgm:spPr/>
    </dgm:pt>
    <dgm:pt modelId="{48B79DCA-5C47-4BC5-A739-298ABE0ACD67}" type="pres">
      <dgm:prSet presAssocID="{B252D9F6-647A-4894-88FE-6BCE020C0AF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F63777D7-3868-488A-8589-1CA7185DA9E2}" type="pres">
      <dgm:prSet presAssocID="{B252D9F6-647A-4894-88FE-6BCE020C0AF5}" presName="spaceRect" presStyleCnt="0"/>
      <dgm:spPr/>
    </dgm:pt>
    <dgm:pt modelId="{D4B3808B-AD7F-4F22-86C4-E10149B7710E}" type="pres">
      <dgm:prSet presAssocID="{B252D9F6-647A-4894-88FE-6BCE020C0AF5}" presName="parTx" presStyleLbl="revTx" presStyleIdx="0" presStyleCnt="2">
        <dgm:presLayoutVars>
          <dgm:chMax val="0"/>
          <dgm:chPref val="0"/>
        </dgm:presLayoutVars>
      </dgm:prSet>
      <dgm:spPr/>
    </dgm:pt>
    <dgm:pt modelId="{27E1FF09-0C31-49E3-96E6-13C61C9E9F0D}" type="pres">
      <dgm:prSet presAssocID="{915AE3C6-5AA4-49CA-9E94-DD02A1EED08B}" presName="sibTrans" presStyleCnt="0"/>
      <dgm:spPr/>
    </dgm:pt>
    <dgm:pt modelId="{4DDFBD93-669C-49DE-BDA3-92D43525C506}" type="pres">
      <dgm:prSet presAssocID="{89F6AD2C-15AB-4EC2-A8C2-8B395D02A2B4}" presName="compNode" presStyleCnt="0"/>
      <dgm:spPr/>
    </dgm:pt>
    <dgm:pt modelId="{ECB5BD51-44D3-4B84-9006-990CA21BD321}" type="pres">
      <dgm:prSet presAssocID="{89F6AD2C-15AB-4EC2-A8C2-8B395D02A2B4}" presName="bgRect" presStyleLbl="bgShp" presStyleIdx="1" presStyleCnt="2"/>
      <dgm:spPr/>
    </dgm:pt>
    <dgm:pt modelId="{BB4FAF7E-A9D6-4446-9FFA-95454A115241}" type="pres">
      <dgm:prSet presAssocID="{89F6AD2C-15AB-4EC2-A8C2-8B395D02A2B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D727C246-A88C-4819-A332-C1D6607960A6}" type="pres">
      <dgm:prSet presAssocID="{89F6AD2C-15AB-4EC2-A8C2-8B395D02A2B4}" presName="spaceRect" presStyleCnt="0"/>
      <dgm:spPr/>
    </dgm:pt>
    <dgm:pt modelId="{1445277A-571E-4E49-9C21-377297038A9F}" type="pres">
      <dgm:prSet presAssocID="{89F6AD2C-15AB-4EC2-A8C2-8B395D02A2B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2125FB43-8492-44D2-BD38-F280FAE66433}" srcId="{86862C4D-8CA4-4407-9091-DD2B1E349612}" destId="{89F6AD2C-15AB-4EC2-A8C2-8B395D02A2B4}" srcOrd="1" destOrd="0" parTransId="{FFCF2F58-89EF-44C8-ACC0-8B3512701305}" sibTransId="{8B42F856-2631-4402-B83E-2E8BB4E0700E}"/>
    <dgm:cxn modelId="{CB23CD81-AA1C-4DBD-ACB5-FF2CA3D0176A}" srcId="{86862C4D-8CA4-4407-9091-DD2B1E349612}" destId="{B252D9F6-647A-4894-88FE-6BCE020C0AF5}" srcOrd="0" destOrd="0" parTransId="{7F5EE086-AE76-42E9-8B3B-845CA9DC3C03}" sibTransId="{915AE3C6-5AA4-49CA-9E94-DD02A1EED08B}"/>
    <dgm:cxn modelId="{B3B51499-CE75-4626-95DE-DAD75FA31CD2}" type="presOf" srcId="{B252D9F6-647A-4894-88FE-6BCE020C0AF5}" destId="{D4B3808B-AD7F-4F22-86C4-E10149B7710E}" srcOrd="0" destOrd="0" presId="urn:microsoft.com/office/officeart/2018/2/layout/IconVerticalSolidList"/>
    <dgm:cxn modelId="{5D18DFAB-A703-48B6-99B5-5BF1E0AD2B8E}" type="presOf" srcId="{86862C4D-8CA4-4407-9091-DD2B1E349612}" destId="{D50FC2D0-2EEC-4B2A-A38B-69F47C6A767D}" srcOrd="0" destOrd="0" presId="urn:microsoft.com/office/officeart/2018/2/layout/IconVerticalSolidList"/>
    <dgm:cxn modelId="{99D200D2-2C00-4591-BD78-173C80912B2D}" type="presOf" srcId="{89F6AD2C-15AB-4EC2-A8C2-8B395D02A2B4}" destId="{1445277A-571E-4E49-9C21-377297038A9F}" srcOrd="0" destOrd="0" presId="urn:microsoft.com/office/officeart/2018/2/layout/IconVerticalSolidList"/>
    <dgm:cxn modelId="{22174D70-D1D1-4174-93E2-DB44983EC547}" type="presParOf" srcId="{D50FC2D0-2EEC-4B2A-A38B-69F47C6A767D}" destId="{9A4A6322-A0EF-46D6-95B8-E192BD19F7AA}" srcOrd="0" destOrd="0" presId="urn:microsoft.com/office/officeart/2018/2/layout/IconVerticalSolidList"/>
    <dgm:cxn modelId="{56EEF307-A6CE-4136-BF3B-FA7CD84748CC}" type="presParOf" srcId="{9A4A6322-A0EF-46D6-95B8-E192BD19F7AA}" destId="{41CCAA11-0B1E-41D2-AB8F-AFFE8AA0FEB5}" srcOrd="0" destOrd="0" presId="urn:microsoft.com/office/officeart/2018/2/layout/IconVerticalSolidList"/>
    <dgm:cxn modelId="{9317F4D8-7D4C-4769-A146-6FCC4609D8A8}" type="presParOf" srcId="{9A4A6322-A0EF-46D6-95B8-E192BD19F7AA}" destId="{48B79DCA-5C47-4BC5-A739-298ABE0ACD67}" srcOrd="1" destOrd="0" presId="urn:microsoft.com/office/officeart/2018/2/layout/IconVerticalSolidList"/>
    <dgm:cxn modelId="{4BC05551-457B-4265-B441-DA1A75DDF3B7}" type="presParOf" srcId="{9A4A6322-A0EF-46D6-95B8-E192BD19F7AA}" destId="{F63777D7-3868-488A-8589-1CA7185DA9E2}" srcOrd="2" destOrd="0" presId="urn:microsoft.com/office/officeart/2018/2/layout/IconVerticalSolidList"/>
    <dgm:cxn modelId="{2348AC7A-9F9A-4467-8C89-A36720DC7018}" type="presParOf" srcId="{9A4A6322-A0EF-46D6-95B8-E192BD19F7AA}" destId="{D4B3808B-AD7F-4F22-86C4-E10149B7710E}" srcOrd="3" destOrd="0" presId="urn:microsoft.com/office/officeart/2018/2/layout/IconVerticalSolidList"/>
    <dgm:cxn modelId="{6940828D-3691-43A2-9E53-4A2E1F88C14B}" type="presParOf" srcId="{D50FC2D0-2EEC-4B2A-A38B-69F47C6A767D}" destId="{27E1FF09-0C31-49E3-96E6-13C61C9E9F0D}" srcOrd="1" destOrd="0" presId="urn:microsoft.com/office/officeart/2018/2/layout/IconVerticalSolidList"/>
    <dgm:cxn modelId="{9AB7A04A-477B-4F45-8C9A-DCEDE62E003D}" type="presParOf" srcId="{D50FC2D0-2EEC-4B2A-A38B-69F47C6A767D}" destId="{4DDFBD93-669C-49DE-BDA3-92D43525C506}" srcOrd="2" destOrd="0" presId="urn:microsoft.com/office/officeart/2018/2/layout/IconVerticalSolidList"/>
    <dgm:cxn modelId="{E117B342-7B6B-44C9-990C-CABBB0D2D28C}" type="presParOf" srcId="{4DDFBD93-669C-49DE-BDA3-92D43525C506}" destId="{ECB5BD51-44D3-4B84-9006-990CA21BD321}" srcOrd="0" destOrd="0" presId="urn:microsoft.com/office/officeart/2018/2/layout/IconVerticalSolidList"/>
    <dgm:cxn modelId="{D16F94EB-6977-4133-89D4-2C1FDD326C96}" type="presParOf" srcId="{4DDFBD93-669C-49DE-BDA3-92D43525C506}" destId="{BB4FAF7E-A9D6-4446-9FFA-95454A115241}" srcOrd="1" destOrd="0" presId="urn:microsoft.com/office/officeart/2018/2/layout/IconVerticalSolidList"/>
    <dgm:cxn modelId="{F047F3F9-0159-41DD-B0EB-0AF58A78ED31}" type="presParOf" srcId="{4DDFBD93-669C-49DE-BDA3-92D43525C506}" destId="{D727C246-A88C-4819-A332-C1D6607960A6}" srcOrd="2" destOrd="0" presId="urn:microsoft.com/office/officeart/2018/2/layout/IconVerticalSolidList"/>
    <dgm:cxn modelId="{9088A97B-8F90-48F3-AFE2-C736E5522508}" type="presParOf" srcId="{4DDFBD93-669C-49DE-BDA3-92D43525C506}" destId="{1445277A-571E-4E49-9C21-377297038A9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2A17B5-5614-4C6E-B6B6-8646E831653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C5B5078-51FF-42A9-BEF6-7DA6BC8838E6}">
      <dgm:prSet/>
      <dgm:spPr/>
      <dgm:t>
        <a:bodyPr/>
        <a:lstStyle/>
        <a:p>
          <a:pPr>
            <a:defRPr cap="all"/>
          </a:pPr>
          <a:r>
            <a:rPr lang="en-US" b="1" dirty="0"/>
            <a:t>Used Convolutional Neural Networks (CNNs) and transfer learning</a:t>
          </a:r>
        </a:p>
      </dgm:t>
    </dgm:pt>
    <dgm:pt modelId="{9E495067-56A9-46EA-861D-69F00C238957}" type="parTrans" cxnId="{9D4909AB-F4DA-4129-BDB4-973EB5AAAE29}">
      <dgm:prSet/>
      <dgm:spPr/>
      <dgm:t>
        <a:bodyPr/>
        <a:lstStyle/>
        <a:p>
          <a:endParaRPr lang="en-US"/>
        </a:p>
      </dgm:t>
    </dgm:pt>
    <dgm:pt modelId="{EDFE7B6E-DFBD-428A-86CC-F062D4F22E99}" type="sibTrans" cxnId="{9D4909AB-F4DA-4129-BDB4-973EB5AAAE29}">
      <dgm:prSet/>
      <dgm:spPr/>
      <dgm:t>
        <a:bodyPr/>
        <a:lstStyle/>
        <a:p>
          <a:endParaRPr lang="en-US"/>
        </a:p>
      </dgm:t>
    </dgm:pt>
    <dgm:pt modelId="{261909ED-2C61-42FA-9DAE-6460E72D0845}">
      <dgm:prSet/>
      <dgm:spPr/>
      <dgm:t>
        <a:bodyPr/>
        <a:lstStyle/>
        <a:p>
          <a:pPr>
            <a:defRPr cap="all"/>
          </a:pPr>
          <a:r>
            <a:rPr lang="en-US" b="1" dirty="0"/>
            <a:t>Base model: Pre-trained InceptionV3 CNN architecture</a:t>
          </a:r>
        </a:p>
      </dgm:t>
    </dgm:pt>
    <dgm:pt modelId="{90B9A570-A710-4405-97C1-FD94FE268EAC}" type="parTrans" cxnId="{E7B8F759-7786-49B9-AE9D-F97DF63A4EBC}">
      <dgm:prSet/>
      <dgm:spPr/>
      <dgm:t>
        <a:bodyPr/>
        <a:lstStyle/>
        <a:p>
          <a:endParaRPr lang="en-US"/>
        </a:p>
      </dgm:t>
    </dgm:pt>
    <dgm:pt modelId="{BD1FE742-6965-40C6-BC2A-D7BBEB6B34F1}" type="sibTrans" cxnId="{E7B8F759-7786-49B9-AE9D-F97DF63A4EBC}">
      <dgm:prSet/>
      <dgm:spPr/>
      <dgm:t>
        <a:bodyPr/>
        <a:lstStyle/>
        <a:p>
          <a:endParaRPr lang="en-US"/>
        </a:p>
      </dgm:t>
    </dgm:pt>
    <dgm:pt modelId="{CA43C0B3-5509-4269-8169-CF6516EE56FD}">
      <dgm:prSet/>
      <dgm:spPr/>
      <dgm:t>
        <a:bodyPr/>
        <a:lstStyle/>
        <a:p>
          <a:pPr>
            <a:defRPr cap="all"/>
          </a:pPr>
          <a:r>
            <a:rPr lang="en-US" b="1" dirty="0"/>
            <a:t>Custom layers added on top for eye state classification</a:t>
          </a:r>
        </a:p>
      </dgm:t>
    </dgm:pt>
    <dgm:pt modelId="{59BE9B25-BA90-4F1F-9C6A-5843923CD820}" type="parTrans" cxnId="{D25FD790-44BB-45FF-8E5E-9E2B6CB3D91A}">
      <dgm:prSet/>
      <dgm:spPr/>
      <dgm:t>
        <a:bodyPr/>
        <a:lstStyle/>
        <a:p>
          <a:endParaRPr lang="en-US"/>
        </a:p>
      </dgm:t>
    </dgm:pt>
    <dgm:pt modelId="{CEE2E15D-8847-4618-97F5-2BB46BD32135}" type="sibTrans" cxnId="{D25FD790-44BB-45FF-8E5E-9E2B6CB3D91A}">
      <dgm:prSet/>
      <dgm:spPr/>
      <dgm:t>
        <a:bodyPr/>
        <a:lstStyle/>
        <a:p>
          <a:endParaRPr lang="en-US"/>
        </a:p>
      </dgm:t>
    </dgm:pt>
    <dgm:pt modelId="{E5EE0387-95E8-4C48-A933-2E8DFEB8CD88}" type="pres">
      <dgm:prSet presAssocID="{152A17B5-5614-4C6E-B6B6-8646E8316538}" presName="root" presStyleCnt="0">
        <dgm:presLayoutVars>
          <dgm:dir/>
          <dgm:resizeHandles val="exact"/>
        </dgm:presLayoutVars>
      </dgm:prSet>
      <dgm:spPr/>
    </dgm:pt>
    <dgm:pt modelId="{D88624D4-1917-4FF7-8F6F-B32F48C1113C}" type="pres">
      <dgm:prSet presAssocID="{5C5B5078-51FF-42A9-BEF6-7DA6BC8838E6}" presName="compNode" presStyleCnt="0"/>
      <dgm:spPr/>
    </dgm:pt>
    <dgm:pt modelId="{C8A2A637-3058-4A18-B851-F054A4B57FEB}" type="pres">
      <dgm:prSet presAssocID="{5C5B5078-51FF-42A9-BEF6-7DA6BC8838E6}" presName="iconBgRect" presStyleLbl="bgShp" presStyleIdx="0" presStyleCnt="3"/>
      <dgm:spPr/>
    </dgm:pt>
    <dgm:pt modelId="{44E92B22-2CA5-49BF-A975-E3F70E8213B1}" type="pres">
      <dgm:prSet presAssocID="{5C5B5078-51FF-42A9-BEF6-7DA6BC8838E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D76E03B4-105C-4F6D-8ED6-B50E04F462F9}" type="pres">
      <dgm:prSet presAssocID="{5C5B5078-51FF-42A9-BEF6-7DA6BC8838E6}" presName="spaceRect" presStyleCnt="0"/>
      <dgm:spPr/>
    </dgm:pt>
    <dgm:pt modelId="{D5050342-CDA8-4C5B-A32E-4C44D96C85B6}" type="pres">
      <dgm:prSet presAssocID="{5C5B5078-51FF-42A9-BEF6-7DA6BC8838E6}" presName="textRect" presStyleLbl="revTx" presStyleIdx="0" presStyleCnt="3">
        <dgm:presLayoutVars>
          <dgm:chMax val="1"/>
          <dgm:chPref val="1"/>
        </dgm:presLayoutVars>
      </dgm:prSet>
      <dgm:spPr/>
    </dgm:pt>
    <dgm:pt modelId="{12C3C573-C3E8-4B37-B307-C054E7CFED28}" type="pres">
      <dgm:prSet presAssocID="{EDFE7B6E-DFBD-428A-86CC-F062D4F22E99}" presName="sibTrans" presStyleCnt="0"/>
      <dgm:spPr/>
    </dgm:pt>
    <dgm:pt modelId="{A46D1315-CB54-4FC8-83E2-EACF34ADD1CE}" type="pres">
      <dgm:prSet presAssocID="{261909ED-2C61-42FA-9DAE-6460E72D0845}" presName="compNode" presStyleCnt="0"/>
      <dgm:spPr/>
    </dgm:pt>
    <dgm:pt modelId="{BFE6300C-4C7D-453B-9B15-2B22EE4CBBDB}" type="pres">
      <dgm:prSet presAssocID="{261909ED-2C61-42FA-9DAE-6460E72D0845}" presName="iconBgRect" presStyleLbl="bgShp" presStyleIdx="1" presStyleCnt="3"/>
      <dgm:spPr/>
    </dgm:pt>
    <dgm:pt modelId="{EF8144E4-CBB8-42F1-9E87-FBCE1214068E}" type="pres">
      <dgm:prSet presAssocID="{261909ED-2C61-42FA-9DAE-6460E72D084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14124792-802C-48CB-B4D0-A799FD7733F7}" type="pres">
      <dgm:prSet presAssocID="{261909ED-2C61-42FA-9DAE-6460E72D0845}" presName="spaceRect" presStyleCnt="0"/>
      <dgm:spPr/>
    </dgm:pt>
    <dgm:pt modelId="{EA1BF0DE-D3BA-47FE-A913-A2CBC96649EC}" type="pres">
      <dgm:prSet presAssocID="{261909ED-2C61-42FA-9DAE-6460E72D0845}" presName="textRect" presStyleLbl="revTx" presStyleIdx="1" presStyleCnt="3">
        <dgm:presLayoutVars>
          <dgm:chMax val="1"/>
          <dgm:chPref val="1"/>
        </dgm:presLayoutVars>
      </dgm:prSet>
      <dgm:spPr/>
    </dgm:pt>
    <dgm:pt modelId="{C40C2F70-740F-46D9-BAFA-B6DCEE3CB557}" type="pres">
      <dgm:prSet presAssocID="{BD1FE742-6965-40C6-BC2A-D7BBEB6B34F1}" presName="sibTrans" presStyleCnt="0"/>
      <dgm:spPr/>
    </dgm:pt>
    <dgm:pt modelId="{AAD02B48-1412-4828-B691-CCFB108A95B4}" type="pres">
      <dgm:prSet presAssocID="{CA43C0B3-5509-4269-8169-CF6516EE56FD}" presName="compNode" presStyleCnt="0"/>
      <dgm:spPr/>
    </dgm:pt>
    <dgm:pt modelId="{C86D717E-95E7-4F34-B58F-373E771FC48D}" type="pres">
      <dgm:prSet presAssocID="{CA43C0B3-5509-4269-8169-CF6516EE56FD}" presName="iconBgRect" presStyleLbl="bgShp" presStyleIdx="2" presStyleCnt="3"/>
      <dgm:spPr/>
    </dgm:pt>
    <dgm:pt modelId="{79660C43-CA84-4C42-B73F-98D0995F9BDD}" type="pres">
      <dgm:prSet presAssocID="{CA43C0B3-5509-4269-8169-CF6516EE56F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59C40DB9-E47E-4C9B-82A2-9F92066DD9F2}" type="pres">
      <dgm:prSet presAssocID="{CA43C0B3-5509-4269-8169-CF6516EE56FD}" presName="spaceRect" presStyleCnt="0"/>
      <dgm:spPr/>
    </dgm:pt>
    <dgm:pt modelId="{A867E74D-2CA6-4195-819E-296479223AD5}" type="pres">
      <dgm:prSet presAssocID="{CA43C0B3-5509-4269-8169-CF6516EE56F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D06910A-BA38-4A1C-99AB-D5920EE738F7}" type="presOf" srcId="{261909ED-2C61-42FA-9DAE-6460E72D0845}" destId="{EA1BF0DE-D3BA-47FE-A913-A2CBC96649EC}" srcOrd="0" destOrd="0" presId="urn:microsoft.com/office/officeart/2018/5/layout/IconCircleLabelList"/>
    <dgm:cxn modelId="{60C1D752-814C-4C91-BF6D-4B05F1759093}" type="presOf" srcId="{152A17B5-5614-4C6E-B6B6-8646E8316538}" destId="{E5EE0387-95E8-4C48-A933-2E8DFEB8CD88}" srcOrd="0" destOrd="0" presId="urn:microsoft.com/office/officeart/2018/5/layout/IconCircleLabelList"/>
    <dgm:cxn modelId="{E7B8F759-7786-49B9-AE9D-F97DF63A4EBC}" srcId="{152A17B5-5614-4C6E-B6B6-8646E8316538}" destId="{261909ED-2C61-42FA-9DAE-6460E72D0845}" srcOrd="1" destOrd="0" parTransId="{90B9A570-A710-4405-97C1-FD94FE268EAC}" sibTransId="{BD1FE742-6965-40C6-BC2A-D7BBEB6B34F1}"/>
    <dgm:cxn modelId="{D25FD790-44BB-45FF-8E5E-9E2B6CB3D91A}" srcId="{152A17B5-5614-4C6E-B6B6-8646E8316538}" destId="{CA43C0B3-5509-4269-8169-CF6516EE56FD}" srcOrd="2" destOrd="0" parTransId="{59BE9B25-BA90-4F1F-9C6A-5843923CD820}" sibTransId="{CEE2E15D-8847-4618-97F5-2BB46BD32135}"/>
    <dgm:cxn modelId="{9D4909AB-F4DA-4129-BDB4-973EB5AAAE29}" srcId="{152A17B5-5614-4C6E-B6B6-8646E8316538}" destId="{5C5B5078-51FF-42A9-BEF6-7DA6BC8838E6}" srcOrd="0" destOrd="0" parTransId="{9E495067-56A9-46EA-861D-69F00C238957}" sibTransId="{EDFE7B6E-DFBD-428A-86CC-F062D4F22E99}"/>
    <dgm:cxn modelId="{BF23AECF-02CF-4EE1-B899-4F5201A56B0F}" type="presOf" srcId="{CA43C0B3-5509-4269-8169-CF6516EE56FD}" destId="{A867E74D-2CA6-4195-819E-296479223AD5}" srcOrd="0" destOrd="0" presId="urn:microsoft.com/office/officeart/2018/5/layout/IconCircleLabelList"/>
    <dgm:cxn modelId="{67DD55F6-DCED-44B3-95DF-F50896E10014}" type="presOf" srcId="{5C5B5078-51FF-42A9-BEF6-7DA6BC8838E6}" destId="{D5050342-CDA8-4C5B-A32E-4C44D96C85B6}" srcOrd="0" destOrd="0" presId="urn:microsoft.com/office/officeart/2018/5/layout/IconCircleLabelList"/>
    <dgm:cxn modelId="{A493EDA8-BDD8-4803-A4BC-3D49FB084605}" type="presParOf" srcId="{E5EE0387-95E8-4C48-A933-2E8DFEB8CD88}" destId="{D88624D4-1917-4FF7-8F6F-B32F48C1113C}" srcOrd="0" destOrd="0" presId="urn:microsoft.com/office/officeart/2018/5/layout/IconCircleLabelList"/>
    <dgm:cxn modelId="{ED1A68E4-233C-44BE-B1D4-9CD5521D1C31}" type="presParOf" srcId="{D88624D4-1917-4FF7-8F6F-B32F48C1113C}" destId="{C8A2A637-3058-4A18-B851-F054A4B57FEB}" srcOrd="0" destOrd="0" presId="urn:microsoft.com/office/officeart/2018/5/layout/IconCircleLabelList"/>
    <dgm:cxn modelId="{7EF97E21-C198-4672-84B2-53215A300CDF}" type="presParOf" srcId="{D88624D4-1917-4FF7-8F6F-B32F48C1113C}" destId="{44E92B22-2CA5-49BF-A975-E3F70E8213B1}" srcOrd="1" destOrd="0" presId="urn:microsoft.com/office/officeart/2018/5/layout/IconCircleLabelList"/>
    <dgm:cxn modelId="{748BBC9E-070A-47C4-98E5-881608328990}" type="presParOf" srcId="{D88624D4-1917-4FF7-8F6F-B32F48C1113C}" destId="{D76E03B4-105C-4F6D-8ED6-B50E04F462F9}" srcOrd="2" destOrd="0" presId="urn:microsoft.com/office/officeart/2018/5/layout/IconCircleLabelList"/>
    <dgm:cxn modelId="{A19E58C7-BB0D-4544-B34D-AA7038C6139D}" type="presParOf" srcId="{D88624D4-1917-4FF7-8F6F-B32F48C1113C}" destId="{D5050342-CDA8-4C5B-A32E-4C44D96C85B6}" srcOrd="3" destOrd="0" presId="urn:microsoft.com/office/officeart/2018/5/layout/IconCircleLabelList"/>
    <dgm:cxn modelId="{D23AB4C5-E9B2-4D7A-A352-AE4BCFD8D2CB}" type="presParOf" srcId="{E5EE0387-95E8-4C48-A933-2E8DFEB8CD88}" destId="{12C3C573-C3E8-4B37-B307-C054E7CFED28}" srcOrd="1" destOrd="0" presId="urn:microsoft.com/office/officeart/2018/5/layout/IconCircleLabelList"/>
    <dgm:cxn modelId="{6B1C27A6-AE00-41B5-88EB-E465036491B5}" type="presParOf" srcId="{E5EE0387-95E8-4C48-A933-2E8DFEB8CD88}" destId="{A46D1315-CB54-4FC8-83E2-EACF34ADD1CE}" srcOrd="2" destOrd="0" presId="urn:microsoft.com/office/officeart/2018/5/layout/IconCircleLabelList"/>
    <dgm:cxn modelId="{1361A7C4-CD3E-44C9-BFF5-58E4E1ED80E8}" type="presParOf" srcId="{A46D1315-CB54-4FC8-83E2-EACF34ADD1CE}" destId="{BFE6300C-4C7D-453B-9B15-2B22EE4CBBDB}" srcOrd="0" destOrd="0" presId="urn:microsoft.com/office/officeart/2018/5/layout/IconCircleLabelList"/>
    <dgm:cxn modelId="{AF41ABD9-D746-4FCE-BD05-566309351CDE}" type="presParOf" srcId="{A46D1315-CB54-4FC8-83E2-EACF34ADD1CE}" destId="{EF8144E4-CBB8-42F1-9E87-FBCE1214068E}" srcOrd="1" destOrd="0" presId="urn:microsoft.com/office/officeart/2018/5/layout/IconCircleLabelList"/>
    <dgm:cxn modelId="{4A68B765-386A-4B29-B6CE-94B5FA21C170}" type="presParOf" srcId="{A46D1315-CB54-4FC8-83E2-EACF34ADD1CE}" destId="{14124792-802C-48CB-B4D0-A799FD7733F7}" srcOrd="2" destOrd="0" presId="urn:microsoft.com/office/officeart/2018/5/layout/IconCircleLabelList"/>
    <dgm:cxn modelId="{9078D5A9-B367-4ED6-920C-E4D4032C105B}" type="presParOf" srcId="{A46D1315-CB54-4FC8-83E2-EACF34ADD1CE}" destId="{EA1BF0DE-D3BA-47FE-A913-A2CBC96649EC}" srcOrd="3" destOrd="0" presId="urn:microsoft.com/office/officeart/2018/5/layout/IconCircleLabelList"/>
    <dgm:cxn modelId="{9176BC22-6B13-4530-B54B-763FBF2D8238}" type="presParOf" srcId="{E5EE0387-95E8-4C48-A933-2E8DFEB8CD88}" destId="{C40C2F70-740F-46D9-BAFA-B6DCEE3CB557}" srcOrd="3" destOrd="0" presId="urn:microsoft.com/office/officeart/2018/5/layout/IconCircleLabelList"/>
    <dgm:cxn modelId="{40001563-34A5-44DE-8DA1-4BCA8940DC9D}" type="presParOf" srcId="{E5EE0387-95E8-4C48-A933-2E8DFEB8CD88}" destId="{AAD02B48-1412-4828-B691-CCFB108A95B4}" srcOrd="4" destOrd="0" presId="urn:microsoft.com/office/officeart/2018/5/layout/IconCircleLabelList"/>
    <dgm:cxn modelId="{82AD3D37-3472-427F-B43B-D7B7A0711DAC}" type="presParOf" srcId="{AAD02B48-1412-4828-B691-CCFB108A95B4}" destId="{C86D717E-95E7-4F34-B58F-373E771FC48D}" srcOrd="0" destOrd="0" presId="urn:microsoft.com/office/officeart/2018/5/layout/IconCircleLabelList"/>
    <dgm:cxn modelId="{3DA0A3AF-262A-47BC-AED6-14D88A2B77DB}" type="presParOf" srcId="{AAD02B48-1412-4828-B691-CCFB108A95B4}" destId="{79660C43-CA84-4C42-B73F-98D0995F9BDD}" srcOrd="1" destOrd="0" presId="urn:microsoft.com/office/officeart/2018/5/layout/IconCircleLabelList"/>
    <dgm:cxn modelId="{C1EBA513-5747-4DF1-A9F2-ACD57D130010}" type="presParOf" srcId="{AAD02B48-1412-4828-B691-CCFB108A95B4}" destId="{59C40DB9-E47E-4C9B-82A2-9F92066DD9F2}" srcOrd="2" destOrd="0" presId="urn:microsoft.com/office/officeart/2018/5/layout/IconCircleLabelList"/>
    <dgm:cxn modelId="{630F7E4E-69AC-4EE0-A97B-9046A45792A3}" type="presParOf" srcId="{AAD02B48-1412-4828-B691-CCFB108A95B4}" destId="{A867E74D-2CA6-4195-819E-296479223AD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CCAA11-0B1E-41D2-AB8F-AFFE8AA0FEB5}">
      <dsp:nvSpPr>
        <dsp:cNvPr id="0" name=""/>
        <dsp:cNvSpPr/>
      </dsp:nvSpPr>
      <dsp:spPr>
        <a:xfrm>
          <a:off x="0" y="729028"/>
          <a:ext cx="5036243" cy="13458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B79DCA-5C47-4BC5-A739-298ABE0ACD67}">
      <dsp:nvSpPr>
        <dsp:cNvPr id="0" name=""/>
        <dsp:cNvSpPr/>
      </dsp:nvSpPr>
      <dsp:spPr>
        <a:xfrm>
          <a:off x="407134" y="1031855"/>
          <a:ext cx="740244" cy="7402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B3808B-AD7F-4F22-86C4-E10149B7710E}">
      <dsp:nvSpPr>
        <dsp:cNvPr id="0" name=""/>
        <dsp:cNvSpPr/>
      </dsp:nvSpPr>
      <dsp:spPr>
        <a:xfrm>
          <a:off x="1554513" y="729028"/>
          <a:ext cx="3481729" cy="134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441" tIns="142441" rIns="142441" bIns="14244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Driver drowsiness is a major cause of road accidents and fatalities globally</a:t>
          </a:r>
        </a:p>
      </dsp:txBody>
      <dsp:txXfrm>
        <a:off x="1554513" y="729028"/>
        <a:ext cx="3481729" cy="1345899"/>
      </dsp:txXfrm>
    </dsp:sp>
    <dsp:sp modelId="{ECB5BD51-44D3-4B84-9006-990CA21BD321}">
      <dsp:nvSpPr>
        <dsp:cNvPr id="0" name=""/>
        <dsp:cNvSpPr/>
      </dsp:nvSpPr>
      <dsp:spPr>
        <a:xfrm>
          <a:off x="0" y="2411402"/>
          <a:ext cx="5036243" cy="13458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4FAF7E-A9D6-4446-9FFA-95454A115241}">
      <dsp:nvSpPr>
        <dsp:cNvPr id="0" name=""/>
        <dsp:cNvSpPr/>
      </dsp:nvSpPr>
      <dsp:spPr>
        <a:xfrm>
          <a:off x="407134" y="2714229"/>
          <a:ext cx="740244" cy="7402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45277A-571E-4E49-9C21-377297038A9F}">
      <dsp:nvSpPr>
        <dsp:cNvPr id="0" name=""/>
        <dsp:cNvSpPr/>
      </dsp:nvSpPr>
      <dsp:spPr>
        <a:xfrm>
          <a:off x="1554513" y="2411402"/>
          <a:ext cx="3481729" cy="134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441" tIns="142441" rIns="142441" bIns="14244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Aims to develop a real-time system to detect driver drowsiness using deep learning and computer vision techniques</a:t>
          </a:r>
        </a:p>
      </dsp:txBody>
      <dsp:txXfrm>
        <a:off x="1554513" y="2411402"/>
        <a:ext cx="3481729" cy="13458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A2A637-3058-4A18-B851-F054A4B57FEB}">
      <dsp:nvSpPr>
        <dsp:cNvPr id="0" name=""/>
        <dsp:cNvSpPr/>
      </dsp:nvSpPr>
      <dsp:spPr>
        <a:xfrm>
          <a:off x="1761300" y="21505"/>
          <a:ext cx="1441125" cy="1441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E92B22-2CA5-49BF-A975-E3F70E8213B1}">
      <dsp:nvSpPr>
        <dsp:cNvPr id="0" name=""/>
        <dsp:cNvSpPr/>
      </dsp:nvSpPr>
      <dsp:spPr>
        <a:xfrm>
          <a:off x="2068425" y="328631"/>
          <a:ext cx="826875" cy="826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050342-CDA8-4C5B-A32E-4C44D96C85B6}">
      <dsp:nvSpPr>
        <dsp:cNvPr id="0" name=""/>
        <dsp:cNvSpPr/>
      </dsp:nvSpPr>
      <dsp:spPr>
        <a:xfrm>
          <a:off x="1300612" y="1911506"/>
          <a:ext cx="23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b="1" kern="1200" dirty="0"/>
            <a:t>Used Convolutional Neural Networks (CNNs) and transfer learning</a:t>
          </a:r>
        </a:p>
      </dsp:txBody>
      <dsp:txXfrm>
        <a:off x="1300612" y="1911506"/>
        <a:ext cx="2362500" cy="720000"/>
      </dsp:txXfrm>
    </dsp:sp>
    <dsp:sp modelId="{BFE6300C-4C7D-453B-9B15-2B22EE4CBBDB}">
      <dsp:nvSpPr>
        <dsp:cNvPr id="0" name=""/>
        <dsp:cNvSpPr/>
      </dsp:nvSpPr>
      <dsp:spPr>
        <a:xfrm>
          <a:off x="4537237" y="21505"/>
          <a:ext cx="1441125" cy="1441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8144E4-CBB8-42F1-9E87-FBCE1214068E}">
      <dsp:nvSpPr>
        <dsp:cNvPr id="0" name=""/>
        <dsp:cNvSpPr/>
      </dsp:nvSpPr>
      <dsp:spPr>
        <a:xfrm>
          <a:off x="4844362" y="328631"/>
          <a:ext cx="826875" cy="826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BF0DE-D3BA-47FE-A913-A2CBC96649EC}">
      <dsp:nvSpPr>
        <dsp:cNvPr id="0" name=""/>
        <dsp:cNvSpPr/>
      </dsp:nvSpPr>
      <dsp:spPr>
        <a:xfrm>
          <a:off x="4076550" y="1911506"/>
          <a:ext cx="23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b="1" kern="1200" dirty="0"/>
            <a:t>Base model: Pre-trained InceptionV3 CNN architecture</a:t>
          </a:r>
        </a:p>
      </dsp:txBody>
      <dsp:txXfrm>
        <a:off x="4076550" y="1911506"/>
        <a:ext cx="2362500" cy="720000"/>
      </dsp:txXfrm>
    </dsp:sp>
    <dsp:sp modelId="{C86D717E-95E7-4F34-B58F-373E771FC48D}">
      <dsp:nvSpPr>
        <dsp:cNvPr id="0" name=""/>
        <dsp:cNvSpPr/>
      </dsp:nvSpPr>
      <dsp:spPr>
        <a:xfrm>
          <a:off x="7313175" y="21505"/>
          <a:ext cx="1441125" cy="1441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660C43-CA84-4C42-B73F-98D0995F9BDD}">
      <dsp:nvSpPr>
        <dsp:cNvPr id="0" name=""/>
        <dsp:cNvSpPr/>
      </dsp:nvSpPr>
      <dsp:spPr>
        <a:xfrm>
          <a:off x="7620300" y="328631"/>
          <a:ext cx="826875" cy="826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67E74D-2CA6-4195-819E-296479223AD5}">
      <dsp:nvSpPr>
        <dsp:cNvPr id="0" name=""/>
        <dsp:cNvSpPr/>
      </dsp:nvSpPr>
      <dsp:spPr>
        <a:xfrm>
          <a:off x="6852487" y="1911506"/>
          <a:ext cx="23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b="1" kern="1200" dirty="0"/>
            <a:t>Custom layers added on top for eye state classification</a:t>
          </a:r>
        </a:p>
      </dsp:txBody>
      <dsp:txXfrm>
        <a:off x="6852487" y="1911506"/>
        <a:ext cx="23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svg>
</file>

<file path=ppt/media/image18.jpe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98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83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76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58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1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3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9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81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4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4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06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12/13/2023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799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Speedometer">
            <a:extLst>
              <a:ext uri="{FF2B5EF4-FFF2-40B4-BE49-F238E27FC236}">
                <a16:creationId xmlns:a16="http://schemas.microsoft.com/office/drawing/2014/main" id="{7E7D640E-0D0A-B2D7-0982-AF2BBC99E5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9B141D4-C8D6-48AA-95E4-9D7277D2A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47811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532995"/>
            <a:ext cx="7207683" cy="151509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FFFFFF"/>
                </a:solidFill>
                <a:ea typeface="+mj-lt"/>
                <a:cs typeface="+mj-lt"/>
              </a:rPr>
              <a:t>Real Time Driver Drowsiness Detection</a:t>
            </a:r>
            <a:br>
              <a:rPr lang="en-US" sz="3300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en-US" sz="3300" dirty="0">
                <a:solidFill>
                  <a:srgbClr val="FFFFFF"/>
                </a:solidFill>
                <a:ea typeface="+mj-lt"/>
                <a:cs typeface="+mj-lt"/>
              </a:rPr>
              <a:t>Based on Deep Learning</a:t>
            </a:r>
            <a:endParaRPr lang="en-US" sz="3300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240" y="2672279"/>
            <a:ext cx="10665114" cy="23818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Presented By – Shreyansh Gupta</a:t>
            </a:r>
            <a:endParaRPr lang="en-US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Supervisor : Abid Yaqoob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E6FDE22-1F54-452D-A9BA-1BE9FDB53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4727BA-2777-4823-88E1-1B4B61968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0E0E5-A956-4B80-A317-E670B96C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0E31A562-E46C-5702-84BC-9F6BC1A9A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233" b="-428"/>
          <a:stretch/>
        </p:blipFill>
        <p:spPr>
          <a:xfrm>
            <a:off x="20" y="-1"/>
            <a:ext cx="12191980" cy="6873463"/>
          </a:xfrm>
          <a:prstGeom prst="rect">
            <a:avLst/>
          </a:prstGeom>
          <a:ln w="12700"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8142369-1172-4897-98AF-7E16842C4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4EC643-469D-49F7-B2C7-FA3DA6FFA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C04565-7FC8-416F-9C08-F430D337F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BD8DCF-6634-460D-AA2E-1357451FB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EAC9175-245B-4886-A4F2-EEA53C13F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BC567658-11B8-4D35-89AE-B73534669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B2AAA79A-1602-4193-8170-9C436D9CE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418780-508F-CA5F-1290-6F01ECA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76303"/>
            <a:ext cx="8817102" cy="103371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ea typeface="+mj-lt"/>
                <a:cs typeface="+mj-lt"/>
              </a:rPr>
              <a:t>Future Work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90BD4-C2D7-4CA9-1BDC-EB8BC70D2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890" y="2115538"/>
            <a:ext cx="8817102" cy="301054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ea typeface="+mn-lt"/>
                <a:cs typeface="+mn-lt"/>
              </a:rPr>
              <a:t>- Comprehensive hyperparameter tuning for improved performance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ea typeface="+mn-lt"/>
                <a:cs typeface="+mn-lt"/>
              </a:rPr>
              <a:t>- Explore more advanced neural network architectures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ea typeface="+mn-lt"/>
                <a:cs typeface="+mn-lt"/>
              </a:rPr>
              <a:t>- Additional regularization techniques to enhance generalization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ea typeface="+mn-lt"/>
                <a:cs typeface="+mn-lt"/>
              </a:rPr>
              <a:t>- Validate model on more diverse and real-world datasets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ea typeface="+mn-lt"/>
                <a:cs typeface="+mn-lt"/>
              </a:rPr>
              <a:t>- Deploy system on embedded platforms for integration into vehicles</a:t>
            </a:r>
            <a:endParaRPr lang="en-US" sz="2400" b="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125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AAB218-491D-726B-E304-B873BFBDB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308" y="706523"/>
            <a:ext cx="5036244" cy="5513302"/>
          </a:xfrm>
        </p:spPr>
        <p:txBody>
          <a:bodyPr anchor="ctr">
            <a:normAutofit/>
          </a:bodyPr>
          <a:lstStyle/>
          <a:p>
            <a:r>
              <a:rPr lang="en-US" sz="5200" b="1" dirty="0">
                <a:ea typeface="+mj-lt"/>
                <a:cs typeface="+mj-lt"/>
              </a:rPr>
              <a:t>Introduction</a:t>
            </a:r>
            <a:endParaRPr lang="en-US" sz="52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E6B5D48-FE63-4E82-894D-09CE16989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8533" y="2"/>
            <a:ext cx="5036243" cy="6857995"/>
            <a:chOff x="628533" y="2"/>
            <a:chExt cx="5036243" cy="685799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17B1A2-DA89-4D3A-B233-A1C3271F2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28533" y="2"/>
              <a:ext cx="5036243" cy="6219826"/>
              <a:chOff x="6527224" y="2"/>
              <a:chExt cx="5036243" cy="6219826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F9C4CB8-9D71-4AB7-9E59-0E8FE224DD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5" idx="0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V="1">
                <a:off x="9045345" y="2"/>
                <a:ext cx="0" cy="1666696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238892C-E7D8-4544-841F-FBD2F84018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6527224" y="554126"/>
                <a:ext cx="5036243" cy="5665702"/>
              </a:xfrm>
              <a:custGeom>
                <a:avLst/>
                <a:gdLst>
                  <a:gd name="connsiteX0" fmla="*/ 1939325 w 3878650"/>
                  <a:gd name="connsiteY0" fmla="*/ 4363426 h 4363426"/>
                  <a:gd name="connsiteX1" fmla="*/ 0 w 3878650"/>
                  <a:gd name="connsiteY1" fmla="*/ 2424101 h 4363426"/>
                  <a:gd name="connsiteX2" fmla="*/ 0 w 3878650"/>
                  <a:gd name="connsiteY2" fmla="*/ 1734201 h 4363426"/>
                  <a:gd name="connsiteX3" fmla="*/ 0 w 3878650"/>
                  <a:gd name="connsiteY3" fmla="*/ 0 h 4363426"/>
                  <a:gd name="connsiteX4" fmla="*/ 3878650 w 3878650"/>
                  <a:gd name="connsiteY4" fmla="*/ 0 h 4363426"/>
                  <a:gd name="connsiteX5" fmla="*/ 3878650 w 3878650"/>
                  <a:gd name="connsiteY5" fmla="*/ 330044 h 4363426"/>
                  <a:gd name="connsiteX6" fmla="*/ 3878650 w 3878650"/>
                  <a:gd name="connsiteY6" fmla="*/ 2424101 h 4363426"/>
                  <a:gd name="connsiteX7" fmla="*/ 1939325 w 3878650"/>
                  <a:gd name="connsiteY7" fmla="*/ 4363426 h 4363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78650" h="4363426">
                    <a:moveTo>
                      <a:pt x="1939325" y="4363426"/>
                    </a:moveTo>
                    <a:cubicBezTo>
                      <a:pt x="868265" y="4363426"/>
                      <a:pt x="0" y="3495161"/>
                      <a:pt x="0" y="2424101"/>
                    </a:cubicBezTo>
                    <a:lnTo>
                      <a:pt x="0" y="1734201"/>
                    </a:lnTo>
                    <a:lnTo>
                      <a:pt x="0" y="0"/>
                    </a:lnTo>
                    <a:lnTo>
                      <a:pt x="3878650" y="0"/>
                    </a:lnTo>
                    <a:lnTo>
                      <a:pt x="3878650" y="330044"/>
                    </a:lnTo>
                    <a:lnTo>
                      <a:pt x="3878650" y="2424101"/>
                    </a:lnTo>
                    <a:cubicBezTo>
                      <a:pt x="3878650" y="3495161"/>
                      <a:pt x="3010385" y="4363426"/>
                      <a:pt x="1939325" y="4363426"/>
                    </a:cubicBezTo>
                    <a:close/>
                  </a:path>
                </a:pathLst>
              </a:custGeom>
              <a:solidFill>
                <a:schemeClr val="bg1">
                  <a:alpha val="75000"/>
                </a:schemeClr>
              </a:solidFill>
              <a:ln w="127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CF30309-A046-44C0-AFCA-CF15CA03E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3146654" y="6219825"/>
              <a:ext cx="0" cy="638172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A038F5-22AE-0FFF-205E-EF0CB622CE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7265663"/>
              </p:ext>
            </p:extLst>
          </p:nvPr>
        </p:nvGraphicFramePr>
        <p:xfrm>
          <a:off x="628533" y="1666698"/>
          <a:ext cx="5036243" cy="4486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5843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E6FDE22-1F54-452D-A9BA-1BE9FDB53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4727BA-2777-4823-88E1-1B4B61968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0E0E5-A956-4B80-A317-E670B96C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6F2DE6AC-369C-7686-13A8-78D14229B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831" r="-2" b="-2"/>
          <a:stretch/>
        </p:blipFill>
        <p:spPr>
          <a:xfrm>
            <a:off x="20" y="-1"/>
            <a:ext cx="12191980" cy="6873463"/>
          </a:xfrm>
          <a:prstGeom prst="rect">
            <a:avLst/>
          </a:prstGeom>
          <a:ln w="12700"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8142369-1172-4897-98AF-7E16842C4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4EC643-469D-49F7-B2C7-FA3DA6FFA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C04565-7FC8-416F-9C08-F430D337F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BD8DCF-6634-460D-AA2E-1357451FB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EAC9175-245B-4886-A4F2-EEA53C13F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BC567658-11B8-4D35-89AE-B73534669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B2AAA79A-1602-4193-8170-9C436D9CE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1C443A-39A9-3414-11BF-92962DEF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76303"/>
            <a:ext cx="8817102" cy="1196940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ea typeface="+mj-lt"/>
                <a:cs typeface="+mj-lt"/>
              </a:rPr>
              <a:t>Problem Statement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04F7F-39C4-5029-BD2A-65FB06211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614033"/>
            <a:ext cx="7829721" cy="161821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  <a:ea typeface="+mn-lt"/>
                <a:cs typeface="+mn-lt"/>
              </a:rPr>
              <a:t>Need for an affordable and globally applicable drowsiness detection system for diverse vehicles and environments.</a:t>
            </a:r>
            <a:endParaRPr lang="en-US" sz="3200" dirty="0">
              <a:solidFill>
                <a:srgbClr val="FFFFFF"/>
              </a:solidFill>
            </a:endParaRPr>
          </a:p>
          <a:p>
            <a:endParaRPr lang="en-US" sz="32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3200" dirty="0">
                <a:solidFill>
                  <a:srgbClr val="FFFFFF"/>
                </a:solidFill>
                <a:ea typeface="+mn-lt"/>
                <a:cs typeface="+mn-lt"/>
              </a:rPr>
              <a:t>Focus on using behavioral signals like eye movements to identify fatigue.</a:t>
            </a:r>
            <a:endParaRPr lang="en-US" sz="3200">
              <a:solidFill>
                <a:srgbClr val="FFFFFF"/>
              </a:solidFill>
            </a:endParaRPr>
          </a:p>
          <a:p>
            <a:endParaRPr lang="en-US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854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1C443A-39A9-3414-11BF-92962DEF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53124"/>
            <a:ext cx="4933950" cy="1323336"/>
          </a:xfrm>
        </p:spPr>
        <p:txBody>
          <a:bodyPr>
            <a:normAutofit/>
          </a:bodyPr>
          <a:lstStyle/>
          <a:p>
            <a:r>
              <a:rPr lang="en-US" b="1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04F7F-39C4-5029-BD2A-65FB06211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2734"/>
            <a:ext cx="4933950" cy="518203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CNN-based approaches show promise for real-time detection with high accuracy, but need more diverse training data</a:t>
            </a:r>
          </a:p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Haar Cascade / Real-time approaches effective but can be impacted by lighting, camera angle, blink patterns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Our Approach: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Leverages comprehensive eye state dataset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Robust preprocessing for varying conditions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InceptionV3 CNN for improved feature extraction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Aims to advance real-time detection across scenarios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6F2DE6AC-369C-7686-13A8-78D14229B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31" r="-2" b="-2"/>
          <a:stretch/>
        </p:blipFill>
        <p:spPr>
          <a:xfrm>
            <a:off x="6415260" y="2068537"/>
            <a:ext cx="4824168" cy="271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4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E6FDE22-1F54-452D-A9BA-1BE9FDB53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4727BA-2777-4823-88E1-1B4B61968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0E0E5-A956-4B80-A317-E670B96C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F1FE93-E725-D9B2-6893-01D8BF92C7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9760" r="-2" b="12451"/>
          <a:stretch/>
        </p:blipFill>
        <p:spPr>
          <a:xfrm>
            <a:off x="42949" y="-1"/>
            <a:ext cx="12191980" cy="6873463"/>
          </a:xfrm>
          <a:prstGeom prst="rect">
            <a:avLst/>
          </a:prstGeom>
          <a:ln w="12700"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8142369-1172-4897-98AF-7E16842C4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4EC643-469D-49F7-B2C7-FA3DA6FFA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C04565-7FC8-416F-9C08-F430D337F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BD8DCF-6634-460D-AA2E-1357451FB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EAC9175-245B-4886-A4F2-EEA53C13F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BC567658-11B8-4D35-89AE-B73534669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B2AAA79A-1602-4193-8170-9C436D9CE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2377D4-E2A4-5380-3A75-0BEC47DB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76303"/>
            <a:ext cx="8817102" cy="778377"/>
          </a:xfrm>
        </p:spPr>
        <p:txBody>
          <a:bodyPr anchor="b">
            <a:noAutofit/>
          </a:bodyPr>
          <a:lstStyle/>
          <a:p>
            <a:r>
              <a:rPr lang="en-US" sz="4800" b="1" dirty="0">
                <a:solidFill>
                  <a:srgbClr val="FFFFFF"/>
                </a:solidFill>
                <a:ea typeface="+mj-lt"/>
                <a:cs typeface="+mj-lt"/>
              </a:rPr>
              <a:t>Methodology</a:t>
            </a:r>
            <a:endParaRPr lang="en-US" sz="4800" b="1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6F036-3213-0FE6-2C18-371A7E485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959357"/>
            <a:ext cx="8817102" cy="406520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Used CRISP-DM framework as a guiding methodology</a:t>
            </a:r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Key phases: data gathering, data preparation, modeling, evaluation</a:t>
            </a:r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Employed MRL eye dataset containing open/closed eyes images</a:t>
            </a:r>
            <a:endParaRPr lang="en-US" sz="2800" b="1" dirty="0">
              <a:solidFill>
                <a:schemeClr val="tx1"/>
              </a:solidFill>
            </a:endParaRPr>
          </a:p>
          <a:p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499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F97B8F-C372-406F-BC40-FEBF267FD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719" y="2789105"/>
            <a:ext cx="10934171" cy="34567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6F7768D-2C22-4F7C-8BCA-F460371D5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7581"/>
            <a:ext cx="12192000" cy="6881046"/>
            <a:chOff x="572" y="-7581"/>
            <a:chExt cx="12192000" cy="688104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282329-4807-44C6-8AF9-463180C7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45884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0F1351-48CB-424C-8A88-1B2306477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96465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40B9EBF-57BE-4E27-B9AF-D0B8E903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44509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53350B-5E17-48A4-8CDE-468FC9D9E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35428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C673EDD6-6393-480B-B1FD-FFCC6ECD0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37174" y="-7581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849F7A27-D5D7-4A62-AD00-AD61A14E3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237174" y="6253952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01E1F1-9BD5-96BE-1A21-056BC2BC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524"/>
            <a:ext cx="10676934" cy="1972116"/>
          </a:xfrm>
        </p:spPr>
        <p:txBody>
          <a:bodyPr anchor="ctr">
            <a:normAutofit/>
          </a:bodyPr>
          <a:lstStyle/>
          <a:p>
            <a:r>
              <a:rPr lang="en-US" sz="5200" b="1" dirty="0">
                <a:ea typeface="+mj-lt"/>
                <a:cs typeface="+mj-lt"/>
              </a:rPr>
              <a:t>Model Development</a:t>
            </a:r>
            <a:endParaRPr lang="en-US" sz="5200" b="1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77D0F5-35D0-4892-A2EA-D841FF883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4123" y="2794702"/>
            <a:ext cx="10923176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6A9807B-F0AE-4EAE-52D3-7AE8B4DE2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2676130"/>
              </p:ext>
            </p:extLst>
          </p:nvPr>
        </p:nvGraphicFramePr>
        <p:xfrm>
          <a:off x="838200" y="3143922"/>
          <a:ext cx="10515600" cy="2653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590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E6FDE22-1F54-452D-A9BA-1BE9FDB53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4727BA-2777-4823-88E1-1B4B61968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0E0E5-A956-4B80-A317-E670B96C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 open door of a house with the key on the keyhole">
            <a:extLst>
              <a:ext uri="{FF2B5EF4-FFF2-40B4-BE49-F238E27FC236}">
                <a16:creationId xmlns:a16="http://schemas.microsoft.com/office/drawing/2014/main" id="{11EA6274-A372-38B1-10ED-F5340D04E4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223" r="-2" b="10190"/>
          <a:stretch/>
        </p:blipFill>
        <p:spPr>
          <a:xfrm>
            <a:off x="20" y="-1"/>
            <a:ext cx="12191980" cy="6873463"/>
          </a:xfrm>
          <a:prstGeom prst="rect">
            <a:avLst/>
          </a:prstGeom>
          <a:ln w="12700"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8142369-1172-4897-98AF-7E16842C4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4EC643-469D-49F7-B2C7-FA3DA6FFA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C04565-7FC8-416F-9C08-F430D337F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2BD8DCF-6634-460D-AA2E-1357451FB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EAC9175-245B-4886-A4F2-EEA53C13F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BC567658-11B8-4D35-89AE-B73534669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B2AAA79A-1602-4193-8170-9C436D9CE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E0F67DF-C508-5FFD-2FAE-27D30F68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76303"/>
            <a:ext cx="8817102" cy="1100348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Key Results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A7717-7459-3A93-8356-1827DF72F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474512"/>
            <a:ext cx="8817102" cy="35500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Models achieved training accuracy between 91.67% to 95.04%</a:t>
            </a:r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Validation and test accuracy ranged from 83.74% to 92.60%</a:t>
            </a:r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Real-time testing showed promising detection capability</a:t>
            </a:r>
            <a:endParaRPr lang="en-US" sz="2800" b="1" dirty="0">
              <a:solidFill>
                <a:schemeClr val="tx1"/>
              </a:solidFill>
            </a:endParaRPr>
          </a:p>
          <a:p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441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Time compass on hand">
            <a:extLst>
              <a:ext uri="{FF2B5EF4-FFF2-40B4-BE49-F238E27FC236}">
                <a16:creationId xmlns:a16="http://schemas.microsoft.com/office/drawing/2014/main" id="{DFB2D17F-C8CF-AF24-32E6-24F9B56CF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393" r="-1" b="-1"/>
          <a:stretch/>
        </p:blipFill>
        <p:spPr>
          <a:xfrm>
            <a:off x="20" y="-1"/>
            <a:ext cx="12189789" cy="6873457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022DA-84BE-B8E2-3653-55D7BB039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846"/>
            <a:ext cx="4826498" cy="36106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>
                <a:solidFill>
                  <a:srgbClr val="FFFFFF"/>
                </a:solidFill>
              </a:rPr>
              <a:t>Real Time Detection</a:t>
            </a:r>
            <a:endParaRPr lang="en-US" sz="5200">
              <a:solidFill>
                <a:srgbClr val="FFFFFF"/>
              </a:solidFill>
            </a:endParaRPr>
          </a:p>
          <a:p>
            <a:endParaRPr lang="en-US" sz="5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694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B840231-77CE-5FC0-BA96-C72ACC9D0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1596291"/>
          </a:xfrm>
        </p:spPr>
        <p:txBody>
          <a:bodyPr>
            <a:normAutofit/>
          </a:bodyPr>
          <a:lstStyle/>
          <a:p>
            <a:r>
              <a:rPr lang="en-US" b="1">
                <a:ea typeface="+mj-lt"/>
                <a:cs typeface="+mj-lt"/>
              </a:rPr>
              <a:t>Conclusions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CFB6C-0DAE-2AC3-7A43-037C9A032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196"/>
            <a:ext cx="4933950" cy="34305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b="1" dirty="0">
                <a:ea typeface="+mn-lt"/>
                <a:cs typeface="+mn-lt"/>
              </a:rPr>
              <a:t>Models showed good performance but constraints in generalization ability</a:t>
            </a:r>
            <a:endParaRPr lang="en-US" sz="2000" b="1"/>
          </a:p>
          <a:p>
            <a:r>
              <a:rPr lang="en-US" sz="2000" b="1" dirty="0">
                <a:ea typeface="+mn-lt"/>
                <a:cs typeface="+mn-lt"/>
              </a:rPr>
              <a:t>Further research needed to enhance model reliability for practical usage</a:t>
            </a:r>
            <a:endParaRPr lang="en-US" sz="2000" b="1"/>
          </a:p>
          <a:p>
            <a:r>
              <a:rPr lang="en-US" sz="2000" b="1" dirty="0">
                <a:ea typeface="+mn-lt"/>
                <a:cs typeface="+mn-lt"/>
              </a:rPr>
              <a:t>Potential for commercialization in driver assistance systems</a:t>
            </a:r>
            <a:endParaRPr lang="en-US" sz="2000" b="1"/>
          </a:p>
          <a:p>
            <a:endParaRPr lang="en-US" sz="20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613BBB4C-B66B-74B7-AEC8-729A18D4E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5260" y="1016317"/>
            <a:ext cx="4824168" cy="48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07709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DarkSeedRightStep">
      <a:dk1>
        <a:srgbClr val="000000"/>
      </a:dk1>
      <a:lt1>
        <a:srgbClr val="FFFFFF"/>
      </a:lt1>
      <a:dk2>
        <a:srgbClr val="1B2F2D"/>
      </a:dk2>
      <a:lt2>
        <a:srgbClr val="F2F3F0"/>
      </a:lt2>
      <a:accent1>
        <a:srgbClr val="6B2CE7"/>
      </a:accent1>
      <a:accent2>
        <a:srgbClr val="A617D5"/>
      </a:accent2>
      <a:accent3>
        <a:srgbClr val="E729C6"/>
      </a:accent3>
      <a:accent4>
        <a:srgbClr val="D51766"/>
      </a:accent4>
      <a:accent5>
        <a:srgbClr val="E72A29"/>
      </a:accent5>
      <a:accent6>
        <a:srgbClr val="D56717"/>
      </a:accent6>
      <a:hlink>
        <a:srgbClr val="339B8B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ArchVTI</vt:lpstr>
      <vt:lpstr>Real Time Driver Drowsiness Detection Based on Deep Learning</vt:lpstr>
      <vt:lpstr>Introduction</vt:lpstr>
      <vt:lpstr>Problem Statement</vt:lpstr>
      <vt:lpstr>Related work</vt:lpstr>
      <vt:lpstr>Methodology</vt:lpstr>
      <vt:lpstr>Model Development</vt:lpstr>
      <vt:lpstr>Key Results</vt:lpstr>
      <vt:lpstr>Real Time Detection </vt:lpstr>
      <vt:lpstr>Conclusions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166</cp:revision>
  <dcterms:created xsi:type="dcterms:W3CDTF">2023-12-13T20:26:26Z</dcterms:created>
  <dcterms:modified xsi:type="dcterms:W3CDTF">2023-12-14T03:56:47Z</dcterms:modified>
</cp:coreProperties>
</file>

<file path=docProps/thumbnail.jpeg>
</file>